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68" r:id="rId2"/>
    <p:sldId id="269" r:id="rId3"/>
    <p:sldId id="270" r:id="rId4"/>
    <p:sldId id="271" r:id="rId5"/>
    <p:sldId id="272" r:id="rId6"/>
    <p:sldId id="273" r:id="rId7"/>
    <p:sldId id="286" r:id="rId8"/>
    <p:sldId id="274" r:id="rId9"/>
    <p:sldId id="275" r:id="rId10"/>
    <p:sldId id="277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7" r:id="rId19"/>
    <p:sldId id="288" r:id="rId20"/>
    <p:sldId id="28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-548" y="-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65DD-9819-4ABC-A784-477AFBA19C86}" type="datetime1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98862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1E545-DA4D-4588-A168-A47EEF327FC2}" type="datetime1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77154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26042-7092-4D96-B3CE-E8E6CFEE88C8}" type="datetime1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24635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9729644A-97F2-4BC4-BBF7-FC141F507563}" type="datetime1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12444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3506778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04EB7-77EC-481E-BDC6-73CA182AC952}" type="datetime1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44567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16069-A392-4E44-934F-6743D63E2A4F}" type="datetime1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97906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9843-3551-47D6-BD3E-346FBDF458AF}" type="datetime1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38976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2989-19D5-42F7-8321-FE6B75231AF4}" type="datetime1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46817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9C03C-1F27-412D-AD0B-6423348F1B9B}" type="datetime1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67374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571200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586761"/>
            <a:ext cx="280731" cy="883759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619CFDC2-5630-4611-9BF0-0EF7C8C4398D}" type="datetime1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841144"/>
            <a:ext cx="9466556" cy="1168592"/>
          </a:xfrm>
        </p:spPr>
        <p:txBody>
          <a:bodyPr>
            <a:normAutofit/>
          </a:bodyPr>
          <a:lstStyle/>
          <a:p>
            <a:r>
              <a:rPr lang="en-US" sz="6600" dirty="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xmlns="" val="2413251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5D39C9C0-7662-429B-9846-167C2011B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2" y="408993"/>
            <a:ext cx="11102905" cy="807248"/>
          </a:xfrm>
        </p:spPr>
        <p:txBody>
          <a:bodyPr/>
          <a:lstStyle/>
          <a:p>
            <a:r>
              <a:rPr lang="en-IN" dirty="0"/>
              <a:t>Regression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B6146E1-943C-4CBF-AF77-035F4F43C92B}"/>
              </a:ext>
            </a:extLst>
          </p:cNvPr>
          <p:cNvSpPr txBox="1"/>
          <p:nvPr/>
        </p:nvSpPr>
        <p:spPr>
          <a:xfrm>
            <a:off x="417250" y="1322773"/>
            <a:ext cx="111029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/>
              <a:t>Regression is used to forecast future values from the training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/>
              <a:t>Example whether forecast, share market prediction etc.,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271278DF-C1F3-452A-B1E3-0925CFDE8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41537" y="3486150"/>
            <a:ext cx="8972550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18594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5D39C9C0-7662-429B-9846-167C2011B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2" y="408993"/>
            <a:ext cx="11102905" cy="807248"/>
          </a:xfrm>
        </p:spPr>
        <p:txBody>
          <a:bodyPr/>
          <a:lstStyle/>
          <a:p>
            <a:r>
              <a:rPr lang="en-IN" dirty="0"/>
              <a:t>Simple linear regression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B6146E1-943C-4CBF-AF77-035F4F43C92B}"/>
              </a:ext>
            </a:extLst>
          </p:cNvPr>
          <p:cNvSpPr txBox="1"/>
          <p:nvPr/>
        </p:nvSpPr>
        <p:spPr>
          <a:xfrm>
            <a:off x="417250" y="1322773"/>
            <a:ext cx="111029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/>
              <a:t>Simple linear regression has one independent variable and one dependent variable. X and y.</a:t>
            </a:r>
          </a:p>
          <a:p>
            <a:endParaRPr lang="en-IN" sz="3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C73F6E9-1AC2-4A8F-B78E-8D2D50808E1B}"/>
              </a:ext>
            </a:extLst>
          </p:cNvPr>
          <p:cNvSpPr/>
          <p:nvPr/>
        </p:nvSpPr>
        <p:spPr>
          <a:xfrm>
            <a:off x="3459543" y="2857572"/>
            <a:ext cx="46987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Y = b0 + b1 * X1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03C8D7C-5787-44DF-838F-5E3F0A8588C7}"/>
              </a:ext>
            </a:extLst>
          </p:cNvPr>
          <p:cNvSpPr txBox="1"/>
          <p:nvPr/>
        </p:nvSpPr>
        <p:spPr>
          <a:xfrm>
            <a:off x="417250" y="4323425"/>
            <a:ext cx="11505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Y =&gt; Dependent Variable.</a:t>
            </a:r>
          </a:p>
          <a:p>
            <a:r>
              <a:rPr lang="en-IN" dirty="0"/>
              <a:t>X =&gt; Independent Variable.</a:t>
            </a:r>
          </a:p>
          <a:p>
            <a:r>
              <a:rPr lang="en-IN" dirty="0"/>
              <a:t>B0 =&gt; Constant.</a:t>
            </a:r>
          </a:p>
          <a:p>
            <a:r>
              <a:rPr lang="en-IN" dirty="0"/>
              <a:t>B1 =&gt; Coefficient of the independent variable.</a:t>
            </a:r>
          </a:p>
        </p:txBody>
      </p:sp>
    </p:spTree>
    <p:extLst>
      <p:ext uri="{BB962C8B-B14F-4D97-AF65-F5344CB8AC3E}">
        <p14:creationId xmlns:p14="http://schemas.microsoft.com/office/powerpoint/2010/main" xmlns="" val="4025799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ED4852FA-5EA0-4DB5-A9C2-008883278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Multiple linear regression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C71BF8B7-A398-4A8B-A130-0EBEAAE44B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81200" y="1839157"/>
            <a:ext cx="9372599" cy="1978241"/>
          </a:xfrm>
        </p:spPr>
        <p:txBody>
          <a:bodyPr>
            <a:normAutofit lnSpcReduction="10000"/>
          </a:bodyPr>
          <a:lstStyle/>
          <a:p>
            <a:r>
              <a:rPr lang="en-IN" sz="4800" dirty="0"/>
              <a:t>Is same as simple linear regression but it has many independent variables.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A841E2A3-5B05-4B26-8761-DF9DE33F6A89}"/>
              </a:ext>
            </a:extLst>
          </p:cNvPr>
          <p:cNvSpPr/>
          <p:nvPr/>
        </p:nvSpPr>
        <p:spPr>
          <a:xfrm>
            <a:off x="1981200" y="4165821"/>
            <a:ext cx="9232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y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= b0 + b1x1 + b2x2 + … + bnxn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75780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CD19FECD-BE13-44A5-B352-9398558FA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917063"/>
          </a:xfrm>
        </p:spPr>
        <p:txBody>
          <a:bodyPr>
            <a:normAutofit fontScale="90000"/>
          </a:bodyPr>
          <a:lstStyle/>
          <a:p>
            <a:r>
              <a:rPr lang="en-IN" dirty="0"/>
              <a:t>CLASSIFICATION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8426D539-59EE-4FD5-9EBF-B51F306E0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" y="1740024"/>
            <a:ext cx="8933895" cy="237033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Classification is used to predict a category.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It is nothing but identifying which category an object belongs to.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00B050"/>
                </a:solidFill>
              </a:rPr>
              <a:t>Example: </a:t>
            </a:r>
            <a:r>
              <a:rPr lang="en-IN" sz="3200" dirty="0">
                <a:solidFill>
                  <a:srgbClr val="FFC000"/>
                </a:solidFill>
              </a:rPr>
              <a:t>Classifying whether an email is spam or not.</a:t>
            </a:r>
            <a:endParaRPr lang="en-IN" sz="3200" dirty="0">
              <a:solidFill>
                <a:srgbClr val="00B05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877D968-B09B-4DAB-A612-18C8CB6E0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000250" y="4110362"/>
            <a:ext cx="59055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20470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313908-A2E5-4BDB-AA41-C0191EA8ACA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96123" y="214814"/>
            <a:ext cx="8686800" cy="792163"/>
          </a:xfrm>
        </p:spPr>
        <p:txBody>
          <a:bodyPr>
            <a:normAutofit/>
          </a:bodyPr>
          <a:lstStyle/>
          <a:p>
            <a:r>
              <a:rPr lang="en-IN" dirty="0"/>
              <a:t>LOGISTIC REGRESSION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6C07A1A-29EF-4172-9218-C146A4491F59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796123" y="1171344"/>
            <a:ext cx="8872538" cy="5283200"/>
          </a:xfrm>
        </p:spPr>
        <p:txBody>
          <a:bodyPr/>
          <a:lstStyle/>
          <a:p>
            <a:r>
              <a:rPr lang="en-IN" dirty="0"/>
              <a:t>Logistic regression uses sigmoid function to classify objects.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96F178A-E9A6-41BC-9F59-CC0BC89E6E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84267" y="2205669"/>
            <a:ext cx="8096250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76098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CA9F88-F3C4-4879-98C0-2380AD4E8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90300"/>
            <a:ext cx="8686800" cy="677366"/>
          </a:xfrm>
        </p:spPr>
        <p:txBody>
          <a:bodyPr>
            <a:normAutofit fontScale="90000"/>
          </a:bodyPr>
          <a:lstStyle/>
          <a:p>
            <a:r>
              <a:rPr lang="en-IN" sz="4800" dirty="0"/>
              <a:t>Support vector machines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3E7CF02-DBC1-43C4-BBD5-113102A91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156760"/>
            <a:ext cx="11455153" cy="2900335"/>
          </a:xfrm>
        </p:spPr>
        <p:txBody>
          <a:bodyPr>
            <a:noAutofit/>
          </a:bodyPr>
          <a:lstStyle/>
          <a:p>
            <a:r>
              <a:rPr lang="en-IN" sz="4000" dirty="0"/>
              <a:t>Support vector machine is a classifier that finds an optimal hyperplane that maximizes the margin between two classes.</a:t>
            </a:r>
          </a:p>
          <a:p>
            <a:endParaRPr lang="en-IN" sz="4000" dirty="0"/>
          </a:p>
          <a:p>
            <a:r>
              <a:rPr lang="en-IN" sz="4000" dirty="0">
                <a:solidFill>
                  <a:srgbClr val="FF0000"/>
                </a:solidFill>
              </a:rPr>
              <a:t>			</a:t>
            </a:r>
            <a:r>
              <a:rPr lang="en-IN" dirty="0">
                <a:solidFill>
                  <a:srgbClr val="FF0000"/>
                </a:solidFill>
              </a:rPr>
              <a:t>- Applied Machine learning Algorithms by Derek Jadamski </a:t>
            </a:r>
          </a:p>
          <a:p>
            <a:r>
              <a:rPr lang="en-IN" sz="4000" dirty="0"/>
              <a:t>						</a:t>
            </a:r>
          </a:p>
        </p:txBody>
      </p:sp>
    </p:spTree>
    <p:extLst>
      <p:ext uri="{BB962C8B-B14F-4D97-AF65-F5344CB8AC3E}">
        <p14:creationId xmlns:p14="http://schemas.microsoft.com/office/powerpoint/2010/main" xmlns="" val="2194461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3025A0C0-16B2-4C99-9D2C-0062AFBADCBA}"/>
              </a:ext>
            </a:extLst>
          </p:cNvPr>
          <p:cNvGrpSpPr/>
          <p:nvPr/>
        </p:nvGrpSpPr>
        <p:grpSpPr>
          <a:xfrm>
            <a:off x="1386020" y="1855433"/>
            <a:ext cx="9613413" cy="4505417"/>
            <a:chOff x="1252855" y="1846555"/>
            <a:chExt cx="9613413" cy="450541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xmlns="" id="{96553954-1D98-483A-B3E3-48A74B6CC5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1252855" y="1846555"/>
              <a:ext cx="5156823" cy="450541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xmlns="" id="{DBAED4E8-DEBD-4779-840A-95FB3A5C6B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6488688" y="2201661"/>
              <a:ext cx="4377580" cy="4088167"/>
            </a:xfrm>
            <a:prstGeom prst="rect">
              <a:avLst/>
            </a:prstGeom>
          </p:spPr>
        </p:pic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5E267FF-6616-4BF1-A138-E7CA80C6D150}"/>
              </a:ext>
            </a:extLst>
          </p:cNvPr>
          <p:cNvSpPr/>
          <p:nvPr/>
        </p:nvSpPr>
        <p:spPr>
          <a:xfrm>
            <a:off x="1162441" y="0"/>
            <a:ext cx="109188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SVM FINDING OPTIMAL HYPERPLANE</a:t>
            </a:r>
          </a:p>
        </p:txBody>
      </p:sp>
    </p:spTree>
    <p:extLst>
      <p:ext uri="{BB962C8B-B14F-4D97-AF65-F5344CB8AC3E}">
        <p14:creationId xmlns:p14="http://schemas.microsoft.com/office/powerpoint/2010/main" xmlns="" val="1195405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22B93E-300A-4CBF-9F3F-749DB1A8F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9773"/>
            <a:ext cx="8686800" cy="908186"/>
          </a:xfrm>
        </p:spPr>
        <p:txBody>
          <a:bodyPr>
            <a:normAutofit fontScale="90000"/>
          </a:bodyPr>
          <a:lstStyle/>
          <a:p>
            <a:r>
              <a:rPr lang="en-IN" dirty="0"/>
              <a:t>DECISION TREES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38DA5B4-80D7-49A0-BBD1-79D93C612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162975"/>
            <a:ext cx="8686800" cy="5122415"/>
          </a:xfrm>
        </p:spPr>
        <p:txBody>
          <a:bodyPr/>
          <a:lstStyle/>
          <a:p>
            <a:r>
              <a:rPr lang="en-IN" dirty="0"/>
              <a:t>A versatile machine learning algorithm which can perform both classification and regression tasks.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497F5FC-8204-4107-A715-ADA3F9A1A2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9600" y="2496168"/>
            <a:ext cx="7049484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33272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3A6C9FA-A23E-4A75-A326-0832A3669CC4}"/>
              </a:ext>
            </a:extLst>
          </p:cNvPr>
          <p:cNvSpPr/>
          <p:nvPr/>
        </p:nvSpPr>
        <p:spPr>
          <a:xfrm>
            <a:off x="3292732" y="0"/>
            <a:ext cx="56065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RANDOM FORESTS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440B30E-0305-4B10-94F2-F30B4225C8EA}"/>
              </a:ext>
            </a:extLst>
          </p:cNvPr>
          <p:cNvSpPr txBox="1"/>
          <p:nvPr/>
        </p:nvSpPr>
        <p:spPr>
          <a:xfrm>
            <a:off x="1669002" y="1340528"/>
            <a:ext cx="95967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3200" dirty="0"/>
              <a:t>An ensemble algorithm which uses decision trees underneath</a:t>
            </a:r>
            <a:r>
              <a:rPr lang="en-IN" sz="3200" dirty="0" smtClean="0"/>
              <a:t>.</a:t>
            </a:r>
            <a:endParaRPr lang="en-IN" sz="3200" dirty="0"/>
          </a:p>
          <a:p>
            <a:pPr>
              <a:buFont typeface="Arial" pitchFamily="34" charset="0"/>
              <a:buChar char="•"/>
            </a:pPr>
            <a:r>
              <a:rPr lang="en-IN" sz="3200" dirty="0" smtClean="0"/>
              <a:t>Ensemble is the aggregation of group of predictors for predictors.</a:t>
            </a:r>
          </a:p>
        </p:txBody>
      </p:sp>
      <p:sp>
        <p:nvSpPr>
          <p:cNvPr id="1026" name="AutoShape 2" descr="Image result for training diverse classifi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28" name="AutoShape 4" descr="Image result for training diverse classifi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29" name="Picture 5" descr="C:\Users\abc\Downloads\index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39108" y="3386569"/>
            <a:ext cx="8033327" cy="24692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465631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364" y="176415"/>
            <a:ext cx="8686800" cy="1015076"/>
          </a:xfrm>
        </p:spPr>
        <p:txBody>
          <a:bodyPr/>
          <a:lstStyle/>
          <a:p>
            <a:r>
              <a:rPr lang="en-IN" dirty="0" smtClean="0"/>
              <a:t>SIMPLE NLP TRICK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436" y="1218275"/>
            <a:ext cx="9143999" cy="5210233"/>
          </a:xfrm>
        </p:spPr>
        <p:txBody>
          <a:bodyPr>
            <a:noAutofit/>
          </a:bodyPr>
          <a:lstStyle/>
          <a:p>
            <a:r>
              <a:rPr lang="en-IN" sz="4400" b="1" dirty="0" smtClean="0"/>
              <a:t>Step 1: </a:t>
            </a:r>
            <a:r>
              <a:rPr lang="en-IN" sz="4400" dirty="0" smtClean="0"/>
              <a:t>Convert the sentence to lowercase.</a:t>
            </a:r>
          </a:p>
          <a:p>
            <a:r>
              <a:rPr lang="en-IN" sz="4400" b="1" dirty="0" smtClean="0"/>
              <a:t>Step 2: </a:t>
            </a:r>
            <a:r>
              <a:rPr lang="en-IN" sz="4400" dirty="0" smtClean="0"/>
              <a:t>Remove unreadable words.</a:t>
            </a:r>
          </a:p>
          <a:p>
            <a:r>
              <a:rPr lang="en-IN" sz="4400" b="1" dirty="0" smtClean="0"/>
              <a:t>Step 3: </a:t>
            </a:r>
            <a:r>
              <a:rPr lang="en-IN" sz="4400" dirty="0" smtClean="0"/>
              <a:t>Convert the sentence into tokens.</a:t>
            </a:r>
          </a:p>
          <a:p>
            <a:r>
              <a:rPr lang="en-IN" sz="4400" b="1" dirty="0" smtClean="0"/>
              <a:t>Step 4: </a:t>
            </a:r>
            <a:r>
              <a:rPr lang="en-IN" sz="4400" dirty="0" smtClean="0"/>
              <a:t>Remove Stop words </a:t>
            </a:r>
            <a:r>
              <a:rPr lang="en-IN" sz="4400" smtClean="0"/>
              <a:t>and Punctuation.</a:t>
            </a:r>
            <a:endParaRPr lang="en-IN" sz="4400" dirty="0" smtClean="0"/>
          </a:p>
          <a:p>
            <a:r>
              <a:rPr lang="en-IN" sz="4400" b="1" dirty="0" smtClean="0"/>
              <a:t>Step 5: </a:t>
            </a:r>
            <a:r>
              <a:rPr lang="en-IN" sz="4400" dirty="0" smtClean="0"/>
              <a:t>Join the sentence.</a:t>
            </a:r>
            <a:endParaRPr lang="en-IN" sz="4400" b="1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is the field of study that gives the computer the ability to learn without being explicitly programmed. </a:t>
            </a:r>
          </a:p>
          <a:p>
            <a:pPr marL="1691640" lvl="6" indent="0"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-Arthur Samuel</a:t>
            </a:r>
          </a:p>
        </p:txBody>
      </p:sp>
    </p:spTree>
    <p:extLst>
      <p:ext uri="{BB962C8B-B14F-4D97-AF65-F5344CB8AC3E}">
        <p14:creationId xmlns:p14="http://schemas.microsoft.com/office/powerpoint/2010/main" xmlns="" val="2523332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43329" y="233372"/>
            <a:ext cx="77836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UNSUPERVISED LEARNING</a:t>
            </a:r>
            <a:endParaRPr lang="en-US" sz="5400" b="1" cap="none" spc="0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13527" y="1967345"/>
            <a:ext cx="939338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/>
              <a:t>In Unsupervised Machine learning the dataset will only contain independent variable and it does not contain dependent variable.</a:t>
            </a:r>
          </a:p>
          <a:p>
            <a:endParaRPr lang="en-IN" sz="3200" dirty="0" smtClean="0"/>
          </a:p>
          <a:p>
            <a:r>
              <a:rPr lang="en-IN" sz="3200" dirty="0" smtClean="0"/>
              <a:t>We use clustering algorithms to perform unsupervised machine learning.</a:t>
            </a:r>
            <a:endParaRPr lang="en-IN" sz="3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710953"/>
          </a:xfrm>
        </p:spPr>
        <p:txBody>
          <a:bodyPr/>
          <a:lstStyle/>
          <a:p>
            <a:r>
              <a:rPr lang="en-US" dirty="0"/>
              <a:t>What is a dataset?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A93ED2E-BE8E-42BC-9728-636770C9D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4365" y="1278384"/>
            <a:ext cx="8432307" cy="1180731"/>
          </a:xfrm>
        </p:spPr>
        <p:txBody>
          <a:bodyPr/>
          <a:lstStyle/>
          <a:p>
            <a:r>
              <a:rPr lang="en-IN" dirty="0"/>
              <a:t>A collection of data is called dataset.</a:t>
            </a:r>
          </a:p>
          <a:p>
            <a:r>
              <a:rPr lang="en-IN" dirty="0"/>
              <a:t>It is mostly in the form of text and images.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71DF9F4C-900E-4322-8A57-2920A2397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981200" y="2408703"/>
            <a:ext cx="6505852" cy="406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36955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1219" y="400371"/>
            <a:ext cx="9372600" cy="728709"/>
          </a:xfrm>
        </p:spPr>
        <p:txBody>
          <a:bodyPr/>
          <a:lstStyle/>
          <a:p>
            <a:r>
              <a:rPr lang="en-US" dirty="0"/>
              <a:t>Preprocessing - IMPUTING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xmlns="" val="1474766388"/>
              </p:ext>
            </p:extLst>
          </p:nvPr>
        </p:nvGraphicFramePr>
        <p:xfrm>
          <a:off x="1671220" y="2752078"/>
          <a:ext cx="9372600" cy="316845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1242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79211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9211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9211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9211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Class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3" name="Multiplication Sign 2">
            <a:extLst>
              <a:ext uri="{FF2B5EF4-FFF2-40B4-BE49-F238E27FC236}">
                <a16:creationId xmlns:a16="http://schemas.microsoft.com/office/drawing/2014/main" xmlns="" id="{2B32AE29-29A9-4933-971F-27D501553BED}"/>
              </a:ext>
            </a:extLst>
          </p:cNvPr>
          <p:cNvSpPr/>
          <p:nvPr/>
        </p:nvSpPr>
        <p:spPr>
          <a:xfrm>
            <a:off x="6104506" y="4536488"/>
            <a:ext cx="506027" cy="461639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Multiplication Sign 6">
            <a:extLst>
              <a:ext uri="{FF2B5EF4-FFF2-40B4-BE49-F238E27FC236}">
                <a16:creationId xmlns:a16="http://schemas.microsoft.com/office/drawing/2014/main" xmlns="" id="{449E610A-EC25-4BF7-AA19-6A41A81C57FB}"/>
              </a:ext>
            </a:extLst>
          </p:cNvPr>
          <p:cNvSpPr/>
          <p:nvPr/>
        </p:nvSpPr>
        <p:spPr>
          <a:xfrm>
            <a:off x="9306755" y="5274816"/>
            <a:ext cx="506027" cy="461639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B13D418-1783-4708-9F56-C6BC0DEA1C7F}"/>
              </a:ext>
            </a:extLst>
          </p:cNvPr>
          <p:cNvSpPr txBox="1"/>
          <p:nvPr/>
        </p:nvSpPr>
        <p:spPr>
          <a:xfrm>
            <a:off x="1671220" y="1322774"/>
            <a:ext cx="91861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The dataset should not contain any missing values, The missing values in dataset should be processed in order to proceed further.</a:t>
            </a:r>
          </a:p>
        </p:txBody>
      </p:sp>
    </p:spTree>
    <p:extLst>
      <p:ext uri="{BB962C8B-B14F-4D97-AF65-F5344CB8AC3E}">
        <p14:creationId xmlns:p14="http://schemas.microsoft.com/office/powerpoint/2010/main" xmlns="" val="4019838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Replacing The Missing Values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7682E940-686E-44F7-BF95-4F73F550C8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981200" y="1981200"/>
            <a:ext cx="9372600" cy="2706210"/>
          </a:xfrm>
        </p:spPr>
        <p:txBody>
          <a:bodyPr>
            <a:normAutofit/>
          </a:bodyPr>
          <a:lstStyle/>
          <a:p>
            <a:r>
              <a:rPr lang="en-IN" sz="4400" dirty="0"/>
              <a:t>Mean</a:t>
            </a:r>
          </a:p>
          <a:p>
            <a:r>
              <a:rPr lang="en-IN" sz="4400" dirty="0"/>
              <a:t>Median</a:t>
            </a:r>
          </a:p>
          <a:p>
            <a:r>
              <a:rPr lang="en-IN" sz="4400" dirty="0"/>
              <a:t>Most Frequent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A13E128-75EE-4FC9-AF11-6364A44E0E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027455" y="4687410"/>
            <a:ext cx="3154928" cy="209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42664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026" y="790113"/>
            <a:ext cx="8686800" cy="932155"/>
          </a:xfrm>
        </p:spPr>
        <p:txBody>
          <a:bodyPr>
            <a:normAutofit fontScale="90000"/>
          </a:bodyPr>
          <a:lstStyle/>
          <a:p>
            <a:r>
              <a:rPr lang="en-US" dirty="0"/>
              <a:t>Processing Categorical Data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="" id="{5CB5F260-CB39-4D7E-A162-A1BF3DD9DC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60168417"/>
              </p:ext>
            </p:extLst>
          </p:nvPr>
        </p:nvGraphicFramePr>
        <p:xfrm>
          <a:off x="471996" y="2050520"/>
          <a:ext cx="9044866" cy="1463040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4522433">
                  <a:extLst>
                    <a:ext uri="{9D8B030D-6E8A-4147-A177-3AD203B41FA5}">
                      <a16:colId xmlns:a16="http://schemas.microsoft.com/office/drawing/2014/main" xmlns="" val="168934850"/>
                    </a:ext>
                  </a:extLst>
                </a:gridCol>
                <a:gridCol w="4522433">
                  <a:extLst>
                    <a:ext uri="{9D8B030D-6E8A-4147-A177-3AD203B41FA5}">
                      <a16:colId xmlns:a16="http://schemas.microsoft.com/office/drawing/2014/main" xmlns="" val="30611467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Country(Categorical)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Country(Numerical)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40972661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GERMANY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9915178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FRANCE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9998110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ITALY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90349514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B79A744-E6A4-4BCA-8825-740C467C738A}"/>
              </a:ext>
            </a:extLst>
          </p:cNvPr>
          <p:cNvSpPr txBox="1"/>
          <p:nvPr/>
        </p:nvSpPr>
        <p:spPr>
          <a:xfrm>
            <a:off x="471996" y="4225771"/>
            <a:ext cx="9044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Mathematical algorithms will not work under categorical data. They must be encoded into some numerical form to proceed further.</a:t>
            </a:r>
          </a:p>
        </p:txBody>
      </p:sp>
    </p:spTree>
    <p:extLst>
      <p:ext uri="{BB962C8B-B14F-4D97-AF65-F5344CB8AC3E}">
        <p14:creationId xmlns:p14="http://schemas.microsoft.com/office/powerpoint/2010/main" xmlns="" val="468619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71D887-B47E-49A7-A3B1-5364C5848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96514"/>
            <a:ext cx="9510944" cy="570834"/>
          </a:xfrm>
        </p:spPr>
        <p:txBody>
          <a:bodyPr>
            <a:normAutofit fontScale="90000"/>
          </a:bodyPr>
          <a:lstStyle/>
          <a:p>
            <a:r>
              <a:rPr lang="en-IN" sz="4000" dirty="0"/>
              <a:t>Standardization AND normalization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676ED1C-1575-419D-8B51-1CF533D54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083076"/>
            <a:ext cx="8686800" cy="870011"/>
          </a:xfrm>
        </p:spPr>
        <p:txBody>
          <a:bodyPr>
            <a:normAutofit/>
          </a:bodyPr>
          <a:lstStyle/>
          <a:p>
            <a:r>
              <a:rPr lang="en-IN" dirty="0"/>
              <a:t>Outliers will greatly affect the model’s performance and it must be processed before moving further.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CA2F266-0E2A-4A80-B8BD-0BABD53339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0311" y="2128867"/>
            <a:ext cx="8956089" cy="4307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49736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12885" y="1757779"/>
            <a:ext cx="9240915" cy="4719221"/>
          </a:xfrm>
        </p:spPr>
        <p:txBody>
          <a:bodyPr>
            <a:normAutofit/>
          </a:bodyPr>
          <a:lstStyle/>
          <a:p>
            <a:r>
              <a:rPr lang="en-US" sz="4800" dirty="0"/>
              <a:t>Supervised Learning.</a:t>
            </a:r>
          </a:p>
          <a:p>
            <a:r>
              <a:rPr lang="en-US" sz="4800" dirty="0"/>
              <a:t>Unsupervised Learning.</a:t>
            </a:r>
          </a:p>
          <a:p>
            <a:r>
              <a:rPr lang="en-US" sz="4800" dirty="0"/>
              <a:t>Semi supervised Learning.</a:t>
            </a:r>
          </a:p>
          <a:p>
            <a:r>
              <a:rPr lang="en-US" sz="4800" dirty="0"/>
              <a:t>Reinforcement Learning.</a:t>
            </a:r>
          </a:p>
        </p:txBody>
      </p:sp>
    </p:spTree>
    <p:extLst>
      <p:ext uri="{BB962C8B-B14F-4D97-AF65-F5344CB8AC3E}">
        <p14:creationId xmlns:p14="http://schemas.microsoft.com/office/powerpoint/2010/main" xmlns="" val="1397893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Machine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B2A5B9D-0277-4730-A113-D4090DCAB666}"/>
              </a:ext>
            </a:extLst>
          </p:cNvPr>
          <p:cNvSpPr txBox="1"/>
          <p:nvPr/>
        </p:nvSpPr>
        <p:spPr>
          <a:xfrm>
            <a:off x="2139518" y="1970843"/>
            <a:ext cx="9372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In supervised machine learning the training data will contain desired outputs. A typical example would be a spam filter.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2B18938-1FF6-4817-AD87-0370099EF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28975" y="3057525"/>
            <a:ext cx="5734050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32301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usiness wireframe building presentation (widescreen).potx" id="{58CE74E2-616B-447D-963B-87527DA5909A}" vid="{49D84436-E293-416F-BC4D-7976A1E115A4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wireframe building presentation (widescreen)</Template>
  <TotalTime>699</TotalTime>
  <Words>473</Words>
  <Application>Microsoft Office PowerPoint</Application>
  <PresentationFormat>Custom</PresentationFormat>
  <Paragraphs>82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Wireframe Building 16x9</vt:lpstr>
      <vt:lpstr>Machine Learning</vt:lpstr>
      <vt:lpstr>What is machine Learning?</vt:lpstr>
      <vt:lpstr>What is a dataset?</vt:lpstr>
      <vt:lpstr>Preprocessing - IMPUTING</vt:lpstr>
      <vt:lpstr>Replacing The Missing Values</vt:lpstr>
      <vt:lpstr>Processing Categorical Data</vt:lpstr>
      <vt:lpstr>Standardization AND normalization</vt:lpstr>
      <vt:lpstr>TYPES of Machine learning</vt:lpstr>
      <vt:lpstr>Supervised Machine Learning</vt:lpstr>
      <vt:lpstr>Regression</vt:lpstr>
      <vt:lpstr>Simple linear regression</vt:lpstr>
      <vt:lpstr>Multiple linear regression</vt:lpstr>
      <vt:lpstr>CLASSIFICATION</vt:lpstr>
      <vt:lpstr>LOGISTIC REGRESSION</vt:lpstr>
      <vt:lpstr>Support vector machines</vt:lpstr>
      <vt:lpstr>Slide 16</vt:lpstr>
      <vt:lpstr>DECISION TREES</vt:lpstr>
      <vt:lpstr>Slide 18</vt:lpstr>
      <vt:lpstr>SIMPLE NLP TRICK</vt:lpstr>
      <vt:lpstr>Slide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Visweswaran N</dc:creator>
  <cp:lastModifiedBy>abc</cp:lastModifiedBy>
  <cp:revision>41</cp:revision>
  <dcterms:created xsi:type="dcterms:W3CDTF">2020-02-24T00:11:44Z</dcterms:created>
  <dcterms:modified xsi:type="dcterms:W3CDTF">2020-03-03T23:32:11Z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